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62" r:id="rId4"/>
    <p:sldId id="263" r:id="rId5"/>
    <p:sldId id="259" r:id="rId6"/>
    <p:sldId id="281" r:id="rId7"/>
    <p:sldId id="287" r:id="rId8"/>
    <p:sldId id="290" r:id="rId9"/>
    <p:sldId id="289" r:id="rId10"/>
    <p:sldId id="271" r:id="rId11"/>
    <p:sldId id="291" r:id="rId12"/>
    <p:sldId id="260" r:id="rId13"/>
    <p:sldId id="274" r:id="rId14"/>
    <p:sldId id="283" r:id="rId15"/>
    <p:sldId id="292" r:id="rId16"/>
    <p:sldId id="272" r:id="rId17"/>
    <p:sldId id="276" r:id="rId18"/>
    <p:sldId id="293" r:id="rId19"/>
    <p:sldId id="264" r:id="rId20"/>
    <p:sldId id="279" r:id="rId21"/>
    <p:sldId id="280" r:id="rId22"/>
    <p:sldId id="282" r:id="rId23"/>
    <p:sldId id="284" r:id="rId24"/>
    <p:sldId id="285" r:id="rId25"/>
    <p:sldId id="294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97"/>
    <p:restoredTop sz="80853"/>
  </p:normalViewPr>
  <p:slideViewPr>
    <p:cSldViewPr snapToGrid="0" snapToObjects="1">
      <p:cViewPr varScale="1">
        <p:scale>
          <a:sx n="76" d="100"/>
          <a:sy n="76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B173B-383C-9943-B900-F99F078B6F4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B377A-167C-5C4D-B6C6-99CF303DA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3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ideas - ever heard a friend say “I have such a good idea for an app!”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 Berners-Lee (one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4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making 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  <a:p>
            <a:r>
              <a:rPr lang="en-US" dirty="0"/>
              <a:t>Request / response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computer is a server, and a server is just a computer with all the other functionality stripped away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IP: internet protocol, 127.0.0.1 (4 numbers separated by a period)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 mat “local host” or 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ISP: internet service provider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(domain name system) servers – converts the text name to an IP address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level domain names - .com,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.org,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name within the top level must be unique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– uniform resource locator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9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internet is a global system of interconnected computer networks (a network of networks, LAN – local area network, your cellphone network, satellites) that exchange information with data packets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Wide Web was invented at CERN in 1989 – is the system used to access the network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computer is a server, and a server is just a computer with all the other functionality stripped away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IP: internet protocol, 127.0.0.1 (4 numbers separated by a period)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has over 200,000 IP addresses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 mat “local host” or 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ISP: internet service provider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(domain name system) servers – converts the text name to an IP address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level domain names - .com,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.org,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name within the top level must be unique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– uniform resource locator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 a website – a network utility program, just sends a packet checking the connectivity of my internet and that the website is responding and if there is any 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ping with an IP or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starting with www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seconds to load – compared to 20 years ago when we waited for dialup or 100 years ago when letters took months to receive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queries or excessively large images will slow down your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 vs programmers like architect vs engineer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29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Flashback to SAT days with the analogy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4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V8 is built in a </a:t>
            </a:r>
            <a:r>
              <a:rPr lang="en-US" dirty="0" err="1"/>
              <a:t>javascript</a:t>
            </a:r>
            <a:r>
              <a:rPr lang="en-US" dirty="0"/>
              <a:t> (node) runtime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situations require certain casing styles – like Pascal for creating classes</a:t>
            </a:r>
          </a:p>
          <a:p>
            <a:r>
              <a:rPr lang="en-US" dirty="0"/>
              <a:t>Computers don’t like spaces because it reads as two different things</a:t>
            </a:r>
          </a:p>
          <a:p>
            <a:r>
              <a:rPr lang="en-US" dirty="0"/>
              <a:t>We interact with our machine in by making text based commands to the computer so name conventions are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377A-167C-5C4D-B6C6-99CF303DA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2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438E-E2C6-094E-A3D8-257BCB908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5C5F5-7F2F-5741-A98F-E11FEA1E8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4304-DE06-6B4F-A877-4B04ABA0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3239-30CA-4346-8067-030197E2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BE26-0434-244C-8081-CF7DFA82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4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1B66-C4F2-8543-B386-B909650C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0BF90-3C1A-F741-A0BA-E19F0B96E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1C69C-19A6-A64B-A084-5109A8AC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486B9-D55D-5143-B3E5-14CF9D9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2EF20-AE2F-3746-8CBD-A5D5DDE6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7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C8740-7A40-9247-9B87-BFFD395BD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6132-0F1B-874F-9E9E-73D47F53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4B47B-4CAC-A247-A286-7D71E150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8189A-C08D-4A47-AF81-962CBCD1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06A09-7785-F640-A6D9-E9462B53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7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9D8D-BF42-1D49-B7BE-65888DEC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6E4B-AE3E-8141-925D-11114BAC7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A75E1-1CAA-9246-9F2A-73ABC579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A9F2E-5F5C-D649-BB83-E3CB6667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8834-F375-4342-B254-CCDEEC76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67F9-E554-D843-8617-461EE748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4361E-EA91-6B4A-A50E-2164933A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ECEB-04BD-2C4A-A1A5-D0EE93F8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43E07-3CA9-3D46-A43C-06E46462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7241-6235-E046-9E0F-F21EC791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2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D8E7-6A54-BB4F-A00F-CF1F099D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1594-FABC-A444-946D-937B1F18A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C645C-746A-964B-80F0-BE817FBA9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2F4AD-D43E-B249-BFC9-077FCD81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0B4A0-8468-7E4D-A4DE-CFD174FD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6318C-82FA-F44D-836A-28D55271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778E-D07E-0745-8C7C-DE0DE0FA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767EF-90D7-A04E-A8BD-6D8C6DDD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2E011-E21A-B449-AA80-055B43E0D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FC93B-0B50-EB47-8EFA-4227FF02E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6A55D-9BF2-084E-8BA1-D1958B6B9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51C68-D52F-CF42-BEF7-92378CB6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B6380E-ACB8-A444-B052-41C1A260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4AFB9-4D37-CB48-8478-FD8C6B02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3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A187-93AD-4D4D-B719-BE3DB00B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031C6-247E-8744-AE6E-4F0C5CDD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20E5D-4EEA-6440-A617-FBEA1B5B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09EA1-2A14-7446-AB1E-DEAA6BB4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34459-97B0-9544-808E-54AE219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4C3CD-51E2-FA45-BEB0-DC5732FA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117F1-B141-7846-A33A-18969995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3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2BEF-89C0-5E42-A65B-CF9943EC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D95D-18A5-094B-9B79-23DB02854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21C2A-8A8B-E840-A6F0-3375F4950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8C0B5-EFE2-A144-81E9-C5AC01E5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E6FBF-9396-2C4B-BD81-E6738C62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6424C-FEB2-FF4E-AD52-0A208603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4CAC-51FB-774C-B7ED-B91D0BF5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EDFFD-4F6F-FB47-97A9-88AF04698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DE155-AAA3-DA4F-AF99-F34C0E7AB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3FE9E-C0D3-8747-ABEF-9E0978A0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77DCB-9D97-5C4D-9F11-8F27F397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7DC7-F016-6447-BF87-5A7EFFE3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6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3C36F-943D-6C4B-AC22-41D722A6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90550-96E5-5D44-A026-9072DBEBB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8C6AD-0B70-F841-9EBA-0C1DF1F24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41511-1650-2248-82F4-59F5EB69AF1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1F7D-2816-914B-911A-490D029AF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1292-F1D1-4C44-BCA6-E7771B6E4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C170C-381A-0440-B8C6-D38474FD5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ight-manual.atom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136850-D8C0-0A42-A1EF-D411808D187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28251" y="5017477"/>
            <a:ext cx="7231062" cy="168022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400" dirty="0"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en-US" sz="1800" b="1" dirty="0">
                <a:latin typeface="Bookman Old Style" panose="02050604050505020204" pitchFamily="18" charset="0"/>
              </a:rPr>
              <a:t>WTF is Coding?</a:t>
            </a:r>
          </a:p>
          <a:p>
            <a:pPr marL="0" indent="0" algn="ctr">
              <a:buNone/>
            </a:pPr>
            <a:r>
              <a:rPr lang="en-US" sz="1800" dirty="0">
                <a:latin typeface="Bookman Old Style" panose="02050604050505020204" pitchFamily="18" charset="0"/>
              </a:rPr>
              <a:t>A brief answer to the question of coding.</a:t>
            </a:r>
          </a:p>
          <a:p>
            <a:pPr marL="0" indent="0" algn="ctr">
              <a:buNone/>
            </a:pPr>
            <a:r>
              <a:rPr lang="en-US" sz="1800" b="1" dirty="0">
                <a:latin typeface="Bookman Old Style" panose="02050604050505020204" pitchFamily="18" charset="0"/>
              </a:rPr>
              <a:t>Sarah Proctor</a:t>
            </a:r>
          </a:p>
          <a:p>
            <a:pPr marL="0" indent="0" algn="ctr">
              <a:buNone/>
            </a:pPr>
            <a:r>
              <a:rPr lang="en-US" sz="1800" dirty="0" err="1">
                <a:latin typeface="Bookman Old Style" panose="02050604050505020204" pitchFamily="18" charset="0"/>
              </a:rPr>
              <a:t>Linkedin.com</a:t>
            </a:r>
            <a:r>
              <a:rPr lang="en-US" sz="1800" dirty="0">
                <a:latin typeface="Bookman Old Style" panose="02050604050505020204" pitchFamily="18" charset="0"/>
              </a:rPr>
              <a:t>/in/</a:t>
            </a:r>
            <a:r>
              <a:rPr lang="en-US" sz="1800" dirty="0" err="1">
                <a:latin typeface="Bookman Old Style" panose="02050604050505020204" pitchFamily="18" charset="0"/>
              </a:rPr>
              <a:t>sarah</a:t>
            </a:r>
            <a:r>
              <a:rPr lang="en-US" sz="1800" dirty="0">
                <a:latin typeface="Bookman Old Style" panose="02050604050505020204" pitchFamily="18" charset="0"/>
              </a:rPr>
              <a:t>-proctor-</a:t>
            </a:r>
            <a:r>
              <a:rPr lang="en-US" sz="1800" dirty="0" err="1">
                <a:latin typeface="Bookman Old Style" panose="02050604050505020204" pitchFamily="18" charset="0"/>
              </a:rPr>
              <a:t>sd</a:t>
            </a:r>
            <a:r>
              <a:rPr lang="en-US" sz="1800" dirty="0">
                <a:latin typeface="Bookman Old Style" panose="02050604050505020204" pitchFamily="18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2A41A-7065-594F-8E3E-C73D55C1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9" y="890953"/>
            <a:ext cx="10618705" cy="3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208B-009D-634C-981F-6466B45E7D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6AFA-830B-2147-BD1B-CC109BD5FB4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Bookman Old Style" panose="02050604050505020204" pitchFamily="18" charset="0"/>
              </a:rPr>
              <a:t>Cool stuff built into the Chrome browser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V8 is a open source JavaScript engine used in Chrome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The V8 engine converts JavaScript to machine code read by the microprocessors in the computer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View network activity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View source markup code on a webpage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Make non-permanent edits to markup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Run JavaScript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3121C-CDF4-1144-846D-ADC31ABD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84551-E24E-5B48-BAE2-CB8E618A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412" y="3553917"/>
            <a:ext cx="2325141" cy="23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3200" dirty="0" err="1">
                <a:latin typeface="Bookman Old Style" panose="02050604050505020204" pitchFamily="18" charset="0"/>
              </a:rPr>
              <a:t>camelCasingLooksLikeThis</a:t>
            </a:r>
            <a:endParaRPr lang="en-US" sz="3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3200" dirty="0" err="1">
                <a:latin typeface="Bookman Old Style" panose="02050604050505020204" pitchFamily="18" charset="0"/>
              </a:rPr>
              <a:t>snake_casing_looks_like_this</a:t>
            </a:r>
            <a:endParaRPr lang="en-US" sz="3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Bookman Old Style" panose="02050604050505020204" pitchFamily="18" charset="0"/>
              </a:rPr>
              <a:t>kabab-casing-looks-like-this</a:t>
            </a:r>
          </a:p>
          <a:p>
            <a:pPr marL="0" indent="0">
              <a:buNone/>
            </a:pPr>
            <a:r>
              <a:rPr lang="en-US" sz="3200" dirty="0" err="1">
                <a:latin typeface="Bookman Old Style" panose="02050604050505020204" pitchFamily="18" charset="0"/>
              </a:rPr>
              <a:t>PascalCasingLooksLikeThis</a:t>
            </a:r>
            <a:endParaRPr lang="en-US" sz="3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sz="3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Bookman Old Style" panose="02050604050505020204" pitchFamily="18" charset="0"/>
              </a:rPr>
              <a:t>Computers don’t like spaces in file name, attributes, variable names, </a:t>
            </a:r>
            <a:r>
              <a:rPr lang="en-US" sz="3200" dirty="0" err="1">
                <a:latin typeface="Bookman Old Style" panose="02050604050505020204" pitchFamily="18" charset="0"/>
              </a:rPr>
              <a:t>etc</a:t>
            </a:r>
            <a:endParaRPr lang="en-US" sz="3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sz="32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9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68D7-55B4-E54C-8A51-9E260D10EB6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4CBA-8E1A-2F48-9EA4-08D8D1D0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533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HyperText</a:t>
            </a:r>
            <a:r>
              <a:rPr lang="en-US" dirty="0">
                <a:latin typeface="Bookman Old Style" panose="02050604050505020204" pitchFamily="18" charset="0"/>
              </a:rPr>
              <a:t> Markup Language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The words on the page (a data display language)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The skeleton or the nouns of the webpage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Uses </a:t>
            </a:r>
            <a:r>
              <a:rPr lang="en-US" sz="2800" i="1" dirty="0">
                <a:latin typeface="Bookman Old Style" panose="02050604050505020204" pitchFamily="18" charset="0"/>
              </a:rPr>
              <a:t>tags</a:t>
            </a:r>
            <a:r>
              <a:rPr lang="en-US" sz="2800" dirty="0">
                <a:latin typeface="Bookman Old Style" panose="02050604050505020204" pitchFamily="18" charset="0"/>
              </a:rPr>
              <a:t> that the computer reads and interprets as instructions on how to display the text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Tags open and close, surrounding the information displayed in the browser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Attributes go inside the HTML tag to modify the code</a:t>
            </a:r>
          </a:p>
          <a:p>
            <a:pPr marL="457200" lvl="1" indent="0" algn="ctr">
              <a:buNone/>
            </a:pPr>
            <a:r>
              <a:rPr lang="en-US" sz="2800" b="1" dirty="0">
                <a:latin typeface="Bookman Old Style" panose="02050604050505020204" pitchFamily="18" charset="0"/>
              </a:rPr>
              <a:t>&lt;p&gt; Inner HTML &lt;/p&gt;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255B3-EAD9-814E-8E64-523384DA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2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HTML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&lt;!DOCTYPE html&gt;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&lt;html </a:t>
            </a:r>
            <a:r>
              <a:rPr lang="en-US" dirty="0" err="1">
                <a:latin typeface="Bookman Old Style" panose="02050604050505020204" pitchFamily="18" charset="0"/>
              </a:rPr>
              <a:t>lang</a:t>
            </a:r>
            <a:r>
              <a:rPr lang="en-US" dirty="0">
                <a:latin typeface="Bookman Old Style" panose="02050604050505020204" pitchFamily="18" charset="0"/>
              </a:rPr>
              <a:t>="</a:t>
            </a:r>
            <a:r>
              <a:rPr lang="en-US" dirty="0" err="1">
                <a:latin typeface="Bookman Old Style" panose="02050604050505020204" pitchFamily="18" charset="0"/>
              </a:rPr>
              <a:t>en</a:t>
            </a:r>
            <a:r>
              <a:rPr lang="en-US" dirty="0">
                <a:latin typeface="Bookman Old Style" panose="02050604050505020204" pitchFamily="18" charset="0"/>
              </a:rPr>
              <a:t>" </a:t>
            </a:r>
            <a:r>
              <a:rPr lang="en-US" dirty="0" err="1">
                <a:latin typeface="Bookman Old Style" panose="02050604050505020204" pitchFamily="18" charset="0"/>
              </a:rPr>
              <a:t>dir</a:t>
            </a:r>
            <a:r>
              <a:rPr lang="en-US" dirty="0">
                <a:latin typeface="Bookman Old Style" panose="02050604050505020204" pitchFamily="18" charset="0"/>
              </a:rPr>
              <a:t>="</a:t>
            </a:r>
            <a:r>
              <a:rPr lang="en-US" dirty="0" err="1">
                <a:latin typeface="Bookman Old Style" panose="02050604050505020204" pitchFamily="18" charset="0"/>
              </a:rPr>
              <a:t>ltr</a:t>
            </a:r>
            <a:r>
              <a:rPr lang="en-US" dirty="0">
                <a:latin typeface="Bookman Old Style" panose="02050604050505020204" pitchFamily="18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&lt;head&gt;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      &lt;meta charset="utf-8"&gt;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      &lt;title&gt;&lt;/title&gt;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&lt;/head&gt;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&lt;body&gt;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 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  &lt;/body&gt;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&lt;/html&gt;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Lorem Ipsum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Bookman Old Style" panose="02050604050505020204" pitchFamily="18" charset="0"/>
              </a:rPr>
              <a:t>Lorem Ipsum is fake Latin dummy text used for filling space while content is still in the works. </a:t>
            </a:r>
          </a:p>
          <a:p>
            <a:pPr marL="0" indent="0">
              <a:buNone/>
            </a:pPr>
            <a:endParaRPr lang="en-US" sz="10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Bookman Old Style" panose="02050604050505020204" pitchFamily="18" charset="0"/>
              </a:rPr>
              <a:t>Check Out: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Hipster Ipsum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Bacon Ipsum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Cat Ipsum</a:t>
            </a:r>
          </a:p>
          <a:p>
            <a:pPr lvl="1"/>
            <a:r>
              <a:rPr lang="en-US" sz="3000" dirty="0" err="1">
                <a:latin typeface="Bookman Old Style" panose="02050604050505020204" pitchFamily="18" charset="0"/>
              </a:rPr>
              <a:t>Lorizzle</a:t>
            </a:r>
            <a:r>
              <a:rPr lang="en-US" sz="3000" dirty="0">
                <a:latin typeface="Bookman Old Style" panose="02050604050505020204" pitchFamily="18" charset="0"/>
              </a:rPr>
              <a:t> Ipsum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HTML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2161E2-6FCC-B949-A533-B43770C8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154" y="1902619"/>
            <a:ext cx="8619691" cy="4792261"/>
          </a:xfr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B768-8BEB-1D46-AB6F-1F24B102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862F-EA35-F449-A782-40FF152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7431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Bookman Old Style" panose="02050604050505020204" pitchFamily="18" charset="0"/>
              </a:rPr>
              <a:t>Cascading Style Sheets</a:t>
            </a:r>
          </a:p>
          <a:p>
            <a:pPr lvl="1"/>
            <a:r>
              <a:rPr lang="en-US" sz="3200" dirty="0">
                <a:latin typeface="Bookman Old Style" panose="02050604050505020204" pitchFamily="18" charset="0"/>
              </a:rPr>
              <a:t>The language that makes things pretty</a:t>
            </a:r>
          </a:p>
          <a:p>
            <a:pPr lvl="1"/>
            <a:r>
              <a:rPr lang="en-US" sz="3200" dirty="0">
                <a:latin typeface="Bookman Old Style" panose="02050604050505020204" pitchFamily="18" charset="0"/>
              </a:rPr>
              <a:t>The skin or the adjectives of a page</a:t>
            </a:r>
          </a:p>
          <a:p>
            <a:pPr lvl="1"/>
            <a:r>
              <a:rPr lang="en-US" sz="3200" dirty="0">
                <a:latin typeface="Bookman Old Style" panose="02050604050505020204" pitchFamily="18" charset="0"/>
              </a:rPr>
              <a:t>Must have HTML to have CSS</a:t>
            </a:r>
          </a:p>
          <a:p>
            <a:pPr lvl="1"/>
            <a:r>
              <a:rPr lang="en-US" sz="3200" dirty="0">
                <a:latin typeface="Bookman Old Style" panose="02050604050505020204" pitchFamily="18" charset="0"/>
              </a:rPr>
              <a:t>CSS code usually lives in a separate file and links to the HTML as a style sheet</a:t>
            </a:r>
          </a:p>
          <a:p>
            <a:pPr lvl="1"/>
            <a:r>
              <a:rPr lang="en-US" sz="3200" dirty="0">
                <a:latin typeface="Bookman Old Style" panose="02050604050505020204" pitchFamily="18" charset="0"/>
              </a:rPr>
              <a:t>Check out Zen Garden to see the power of CSS </a:t>
            </a:r>
            <a:r>
              <a:rPr lang="en-US" sz="3200" dirty="0">
                <a:hlinkClick r:id="rId2"/>
              </a:rPr>
              <a:t>http://www.csszengarden.com/</a:t>
            </a:r>
            <a:endParaRPr lang="en-US" sz="3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9236D-C975-C046-B3E8-18F2A39A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46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Style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12711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Inline styling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Adding style attributes to the HTML tags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Use a key: value pair to modify the look of the page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Lives inside the HTML tag 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Inline styling is convenient at times but doesn’t allow for reusable code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Separation of concerns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201E4-8E48-3C4A-AF25-6ADEA2911335}"/>
              </a:ext>
            </a:extLst>
          </p:cNvPr>
          <p:cNvSpPr txBox="1"/>
          <p:nvPr/>
        </p:nvSpPr>
        <p:spPr>
          <a:xfrm>
            <a:off x="1115568" y="5164666"/>
            <a:ext cx="995883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&lt;p style=“font-style: italic;”&gt;Text goes here.&lt;/p&gt;</a:t>
            </a:r>
          </a:p>
          <a:p>
            <a:r>
              <a:rPr lang="en-US" sz="2800" dirty="0">
                <a:latin typeface="Bookman Old Style" panose="02050604050505020204" pitchFamily="18" charset="0"/>
              </a:rPr>
              <a:t>&lt;p style=“background-color: pink;”&gt;Text here.&lt;/p&gt;</a:t>
            </a:r>
          </a:p>
        </p:txBody>
      </p:sp>
    </p:spTree>
    <p:extLst>
      <p:ext uri="{BB962C8B-B14F-4D97-AF65-F5344CB8AC3E}">
        <p14:creationId xmlns:p14="http://schemas.microsoft.com/office/powerpoint/2010/main" val="425257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B768-8BEB-1D46-AB6F-1F24B102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Style Attributes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420168-5FDE-294D-8194-1BB02BA8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109" y="1902619"/>
            <a:ext cx="8823782" cy="4840429"/>
          </a:xfr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19236D-C975-C046-B3E8-18F2A39A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32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JavaScript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 dynamic language, where the action lives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The muscle or the verbs of a page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JS also lives in a separate file and links to the HTML via a &lt;script&gt;&lt;/script&gt; tag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JS is a very powerful and versatile language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Naming convention is camelCase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29E38-D406-D14F-B602-03C88457B3E3}"/>
              </a:ext>
            </a:extLst>
          </p:cNvPr>
          <p:cNvSpPr txBox="1"/>
          <p:nvPr/>
        </p:nvSpPr>
        <p:spPr>
          <a:xfrm>
            <a:off x="2293034" y="5120641"/>
            <a:ext cx="664776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firstName</a:t>
            </a:r>
            <a:r>
              <a:rPr lang="en-US" dirty="0">
                <a:latin typeface="Bookman Old Style" panose="02050604050505020204" pitchFamily="18" charset="0"/>
              </a:rPr>
              <a:t> = “Sarah”</a:t>
            </a:r>
          </a:p>
          <a:p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lastName</a:t>
            </a:r>
            <a:r>
              <a:rPr lang="en-US" dirty="0">
                <a:latin typeface="Bookman Old Style" panose="02050604050505020204" pitchFamily="18" charset="0"/>
              </a:rPr>
              <a:t> = “Proctor”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alert("Hello" + </a:t>
            </a:r>
            <a:r>
              <a:rPr lang="en-US" dirty="0" err="1">
                <a:latin typeface="Bookman Old Style" panose="02050604050505020204" pitchFamily="18" charset="0"/>
              </a:rPr>
              <a:t>firstName</a:t>
            </a:r>
            <a:r>
              <a:rPr lang="en-US" dirty="0">
                <a:latin typeface="Bookman Old Style" panose="02050604050505020204" pitchFamily="18" charset="0"/>
              </a:rPr>
              <a:t>  + " " + </a:t>
            </a:r>
            <a:r>
              <a:rPr lang="en-US" dirty="0" err="1">
                <a:latin typeface="Bookman Old Style" panose="02050604050505020204" pitchFamily="18" charset="0"/>
              </a:rPr>
              <a:t>lastName</a:t>
            </a:r>
            <a:r>
              <a:rPr lang="en-US" dirty="0">
                <a:latin typeface="Bookman Old Style" panose="02050604050505020204" pitchFamily="18" charset="0"/>
              </a:rPr>
              <a:t> + "!")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4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1EE427-1E96-2549-B856-89868916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64B58-2970-D64A-8446-1294960CD7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What exactly are we doing here?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BCD88-876A-164D-ACF9-437FC0165190}"/>
              </a:ext>
            </a:extLst>
          </p:cNvPr>
          <p:cNvSpPr txBox="1"/>
          <p:nvPr/>
        </p:nvSpPr>
        <p:spPr>
          <a:xfrm>
            <a:off x="6536266" y="2150532"/>
            <a:ext cx="4538134" cy="2590801"/>
          </a:xfrm>
          <a:prstGeom prst="rect">
            <a:avLst/>
          </a:prstGeom>
          <a:solidFill>
            <a:schemeClr val="bg1"/>
          </a:solidFill>
          <a:ln>
            <a:solidFill>
              <a:srgbClr val="73C357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latin typeface="Bookman Old Style" panose="02050604050505020204" pitchFamily="18" charset="0"/>
              </a:rPr>
              <a:t>Software</a:t>
            </a:r>
          </a:p>
          <a:p>
            <a:pPr algn="ctr"/>
            <a:r>
              <a:rPr lang="en-US" sz="3200" dirty="0">
                <a:latin typeface="Bookman Old Style" panose="02050604050505020204" pitchFamily="18" charset="0"/>
              </a:rPr>
              <a:t>the set of instructions your computer reads to perform an 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9DF30-1C49-054D-A595-0F94486DCF5F}"/>
              </a:ext>
            </a:extLst>
          </p:cNvPr>
          <p:cNvSpPr txBox="1"/>
          <p:nvPr/>
        </p:nvSpPr>
        <p:spPr>
          <a:xfrm>
            <a:off x="1032933" y="2184397"/>
            <a:ext cx="4851400" cy="2590801"/>
          </a:xfrm>
          <a:prstGeom prst="rect">
            <a:avLst/>
          </a:prstGeom>
          <a:solidFill>
            <a:schemeClr val="bg1"/>
          </a:solidFill>
          <a:ln>
            <a:solidFill>
              <a:srgbClr val="73C357"/>
            </a:solidFill>
          </a:ln>
        </p:spPr>
        <p:txBody>
          <a:bodyPr wrap="square" rtlCol="0">
            <a:normAutofit/>
          </a:bodyPr>
          <a:lstStyle/>
          <a:p>
            <a:pPr algn="ctr"/>
            <a:r>
              <a:rPr lang="en-US" sz="3200" b="1" dirty="0">
                <a:latin typeface="Bookman Old Style" panose="02050604050505020204" pitchFamily="18" charset="0"/>
              </a:rPr>
              <a:t>Computer Programming</a:t>
            </a:r>
          </a:p>
          <a:p>
            <a:pPr algn="ctr"/>
            <a:r>
              <a:rPr lang="en-US" sz="3200" dirty="0">
                <a:latin typeface="Bookman Old Style" panose="02050604050505020204" pitchFamily="18" charset="0"/>
              </a:rPr>
              <a:t>or coding, is the process of writing software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F6FA5-16EF-9147-AD22-5A9D2C2F20B1}"/>
              </a:ext>
            </a:extLst>
          </p:cNvPr>
          <p:cNvSpPr txBox="1"/>
          <p:nvPr/>
        </p:nvSpPr>
        <p:spPr>
          <a:xfrm>
            <a:off x="1337733" y="5201177"/>
            <a:ext cx="9516533" cy="1077218"/>
          </a:xfrm>
          <a:prstGeom prst="rect">
            <a:avLst/>
          </a:prstGeom>
          <a:solidFill>
            <a:schemeClr val="bg1"/>
          </a:solidFill>
          <a:ln>
            <a:solidFill>
              <a:srgbClr val="73C3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okman Old Style" panose="02050604050505020204" pitchFamily="18" charset="0"/>
              </a:rPr>
              <a:t>We use languages written by other people to make our own specific set of instructions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91B38-307C-D94E-92C4-404494E7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584993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0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Coding in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Data Types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Numbers – integers, floats</a:t>
            </a:r>
          </a:p>
          <a:p>
            <a:pPr marL="914400" lvl="2" indent="0">
              <a:buNone/>
            </a:pPr>
            <a:r>
              <a:rPr lang="en-US" sz="2200" dirty="0">
                <a:latin typeface="Bookman Old Style" panose="02050604050505020204" pitchFamily="18" charset="0"/>
              </a:rPr>
              <a:t>3, 5.9, -7, 127, 73.9, 0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Strings – anything stored in quotation marks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sz="2200" dirty="0">
                <a:latin typeface="Bookman Old Style" panose="02050604050505020204" pitchFamily="18" charset="0"/>
              </a:rPr>
              <a:t>“Hello!”    “Today’s date is 1/9/2019.”     “6 + 4”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Boolean – true or false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sz="2200" dirty="0">
                <a:latin typeface="Bookman Old Style" panose="02050604050505020204" pitchFamily="18" charset="0"/>
              </a:rPr>
              <a:t>true/false are not strings, they equate to the value of true or false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Null – equal to nothing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Undefined – a variable that has not been assigned a value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Symbol – unique and immutable identifier 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2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JS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What does JavaScript do?</a:t>
            </a:r>
          </a:p>
          <a:p>
            <a:pPr marL="0" indent="0">
              <a:buNone/>
            </a:pPr>
            <a:endParaRPr lang="en-US" sz="105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Math       +, -, *, /, %, **</a:t>
            </a:r>
          </a:p>
          <a:p>
            <a:pPr marL="0" indent="0">
              <a:buNone/>
            </a:pPr>
            <a:endParaRPr lang="en-US" sz="105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Concatenation    “Hello ” + “Sarah”</a:t>
            </a:r>
          </a:p>
          <a:p>
            <a:pPr marL="0" indent="0">
              <a:buNone/>
            </a:pPr>
            <a:endParaRPr lang="en-US" sz="105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Relations     &lt;, &gt;, &lt;=, &gt;=</a:t>
            </a:r>
          </a:p>
          <a:p>
            <a:pPr marL="0" indent="0">
              <a:buNone/>
            </a:pPr>
            <a:endParaRPr lang="en-US" sz="105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Comparisons ==    ===    &amp;&amp;    ||</a:t>
            </a:r>
          </a:p>
          <a:p>
            <a:pPr marL="0" indent="0">
              <a:buNone/>
            </a:pPr>
            <a:endParaRPr lang="en-US" sz="105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Negate	!=   !true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JS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Variables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 placeholder for larger amounts of information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Variables need a declaration and an assignment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Use the keyword </a:t>
            </a:r>
            <a:r>
              <a:rPr lang="en-US" b="1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to declare a variable and </a:t>
            </a:r>
            <a:r>
              <a:rPr lang="en-US" b="1" dirty="0">
                <a:latin typeface="Bookman Old Style" panose="02050604050505020204" pitchFamily="18" charset="0"/>
              </a:rPr>
              <a:t>=</a:t>
            </a:r>
            <a:r>
              <a:rPr lang="en-US" dirty="0">
                <a:latin typeface="Bookman Old Style" panose="02050604050505020204" pitchFamily="18" charset="0"/>
              </a:rPr>
              <a:t> to assign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Can be named almost anything, with the exception of reserved words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x = 5 + 6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y = 8 + 132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userName</a:t>
            </a:r>
            <a:r>
              <a:rPr lang="en-US" dirty="0">
                <a:latin typeface="Bookman Old Style" panose="02050604050505020204" pitchFamily="18" charset="0"/>
              </a:rPr>
              <a:t> = “Sarah”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lightsOn</a:t>
            </a:r>
            <a:r>
              <a:rPr lang="en-US" dirty="0">
                <a:latin typeface="Bookman Old Style" panose="02050604050505020204" pitchFamily="18" charset="0"/>
              </a:rPr>
              <a:t> = true</a:t>
            </a:r>
          </a:p>
          <a:p>
            <a:pPr marL="457200" lvl="1" indent="0">
              <a:buNone/>
            </a:pPr>
            <a:endParaRPr lang="en-US" sz="1000" dirty="0">
              <a:latin typeface="Bookman Old Style" panose="020506040505050202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Create a new variable using existing variables:</a:t>
            </a:r>
          </a:p>
          <a:p>
            <a:pPr marL="457200" lvl="1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var</a:t>
            </a:r>
            <a:r>
              <a:rPr lang="en-US" dirty="0">
                <a:latin typeface="Bookman Old Style" panose="02050604050505020204" pitchFamily="18" charset="0"/>
              </a:rPr>
              <a:t> z = x + y		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5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Script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Adding JS to HTML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Add a HTML tag &lt;script&gt;&lt;/script&gt;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JS code written inside the script tag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Separation of concerns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201E4-8E48-3C4A-AF25-6ADEA2911335}"/>
              </a:ext>
            </a:extLst>
          </p:cNvPr>
          <p:cNvSpPr txBox="1"/>
          <p:nvPr/>
        </p:nvSpPr>
        <p:spPr>
          <a:xfrm>
            <a:off x="1507066" y="4504268"/>
            <a:ext cx="866986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&lt;script&gt;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     </a:t>
            </a:r>
            <a:r>
              <a:rPr lang="en-US" sz="2000" dirty="0" err="1">
                <a:latin typeface="Bookman Old Style" panose="02050604050505020204" pitchFamily="18" charset="0"/>
              </a:rPr>
              <a:t>var</a:t>
            </a:r>
            <a:r>
              <a:rPr lang="en-US" sz="2000" dirty="0"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</a:rPr>
              <a:t>myName</a:t>
            </a:r>
            <a:r>
              <a:rPr lang="en-US" sz="2000" dirty="0">
                <a:latin typeface="Bookman Old Style" panose="02050604050505020204" pitchFamily="18" charset="0"/>
              </a:rPr>
              <a:t> = prompt(“What is your name?”)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     alert(“Hello, ” + </a:t>
            </a:r>
            <a:r>
              <a:rPr lang="en-US" sz="2000" dirty="0" err="1">
                <a:latin typeface="Bookman Old Style" panose="02050604050505020204" pitchFamily="18" charset="0"/>
              </a:rPr>
              <a:t>myName</a:t>
            </a:r>
            <a:r>
              <a:rPr lang="en-US" sz="20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566802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JavaScript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29359D-BEDB-7843-A2FE-7A18A16BE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78" y="1902619"/>
            <a:ext cx="8280844" cy="4817373"/>
          </a:xfr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19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Build a game together!</a:t>
            </a:r>
          </a:p>
          <a:p>
            <a:r>
              <a:rPr lang="en-US" dirty="0">
                <a:latin typeface="Bookman Old Style" panose="02050604050505020204" pitchFamily="18" charset="0"/>
              </a:rPr>
              <a:t>Open Atom and save a file as </a:t>
            </a:r>
            <a:r>
              <a:rPr lang="en-US" dirty="0" err="1">
                <a:latin typeface="Bookman Old Style" panose="02050604050505020204" pitchFamily="18" charset="0"/>
              </a:rPr>
              <a:t>index.html</a:t>
            </a: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</a:rPr>
              <a:t>Set up the doctype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Add a &lt;h1&gt; &lt;/h1&gt; tag to the page</a:t>
            </a:r>
          </a:p>
          <a:p>
            <a:r>
              <a:rPr lang="en-US" dirty="0">
                <a:latin typeface="Bookman Old Style" panose="02050604050505020204" pitchFamily="18" charset="0"/>
              </a:rPr>
              <a:t>Drag the icon into the Chrome browser so we can see our page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Add an image to the page</a:t>
            </a:r>
          </a:p>
          <a:p>
            <a:r>
              <a:rPr lang="en-US" dirty="0">
                <a:latin typeface="Bookman Old Style" panose="02050604050505020204" pitchFamily="18" charset="0"/>
              </a:rPr>
              <a:t>Add a script tag and create a game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136850-D8C0-0A42-A1EF-D411808D187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28251" y="5341975"/>
            <a:ext cx="7231062" cy="135572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400" dirty="0"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en-US" sz="1800" dirty="0">
                <a:latin typeface="Bookman Old Style" panose="02050604050505020204" pitchFamily="18" charset="0"/>
              </a:rPr>
              <a:t>A brief answer to the question of coding.</a:t>
            </a:r>
          </a:p>
          <a:p>
            <a:pPr marL="0" indent="0" algn="ctr">
              <a:buNone/>
            </a:pPr>
            <a:r>
              <a:rPr lang="en-US" sz="1800" b="1" dirty="0">
                <a:latin typeface="Bookman Old Style" panose="02050604050505020204" pitchFamily="18" charset="0"/>
              </a:rPr>
              <a:t>Sarah Proctor</a:t>
            </a:r>
          </a:p>
          <a:p>
            <a:pPr marL="0" indent="0" algn="ctr">
              <a:buNone/>
            </a:pPr>
            <a:r>
              <a:rPr lang="en-US" sz="1800">
                <a:latin typeface="Bookman Old Style" panose="02050604050505020204" pitchFamily="18" charset="0"/>
              </a:rPr>
              <a:t>Linkedin</a:t>
            </a:r>
            <a:r>
              <a:rPr lang="en-US" sz="1800" dirty="0" err="1">
                <a:latin typeface="Bookman Old Style" panose="02050604050505020204" pitchFamily="18" charset="0"/>
              </a:rPr>
              <a:t>.com</a:t>
            </a:r>
            <a:r>
              <a:rPr lang="en-US" sz="1800" dirty="0">
                <a:latin typeface="Bookman Old Style" panose="02050604050505020204" pitchFamily="18" charset="0"/>
              </a:rPr>
              <a:t>/in/</a:t>
            </a:r>
            <a:r>
              <a:rPr lang="en-US" sz="1800" dirty="0" err="1">
                <a:latin typeface="Bookman Old Style" panose="02050604050505020204" pitchFamily="18" charset="0"/>
              </a:rPr>
              <a:t>sarah</a:t>
            </a:r>
            <a:r>
              <a:rPr lang="en-US" sz="1800" dirty="0">
                <a:latin typeface="Bookman Old Style" panose="02050604050505020204" pitchFamily="18" charset="0"/>
              </a:rPr>
              <a:t>-proctor-</a:t>
            </a:r>
            <a:r>
              <a:rPr lang="en-US" sz="1800" dirty="0" err="1">
                <a:latin typeface="Bookman Old Style" panose="02050604050505020204" pitchFamily="18" charset="0"/>
              </a:rPr>
              <a:t>sd</a:t>
            </a:r>
            <a:r>
              <a:rPr lang="en-US" sz="1800" dirty="0">
                <a:latin typeface="Bookman Old Style" panose="02050604050505020204" pitchFamily="18" charset="0"/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20CB6-5D7B-3E41-9559-23597CFE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54" y="201169"/>
            <a:ext cx="8550656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8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46B7-41DB-8841-8770-58DF3CFE4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Why learn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D428-2DF1-AC43-B624-887237B145F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US" sz="3000" dirty="0">
                <a:latin typeface="Bookman Old Style" panose="02050604050505020204" pitchFamily="18" charset="0"/>
              </a:rPr>
              <a:t>Challenging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Creative problem solving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Practical and functional trade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Organizational skills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Universal language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Understanding the technology we use everyday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Opens many opportunities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Artistic and beautiful</a:t>
            </a:r>
          </a:p>
          <a:p>
            <a:pPr lvl="1"/>
            <a:r>
              <a:rPr lang="en-US" sz="3000" dirty="0">
                <a:latin typeface="Bookman Old Style" panose="02050604050505020204" pitchFamily="18" charset="0"/>
              </a:rPr>
              <a:t>Job opportunities anywhere in the world</a:t>
            </a:r>
          </a:p>
          <a:p>
            <a:pPr lvl="1"/>
            <a:endParaRPr lang="en-US" sz="3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ED28-1CE1-3948-B01B-2B231A39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0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FF9936-89F9-C44C-8ECB-2901226C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39400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9C0AE2-0661-3144-BEF2-876BDDFB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39400" cy="420264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Programming languages, just like other languages have: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Vocabulary – keywords built into the language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Sentence structure – all the pieces have to be in order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Punctuation – &lt; &gt; { } ( ) [ ]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Grammar – Syntax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Convention – the agreed on practices for developers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Best practice – standards developers abide by to make code strong and readable by humans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Computer are inflexible machines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EDD6F-EA2A-984B-85F0-2500A23A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1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8B43-363A-5E4E-9963-3C8584F3368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39D2-B7A4-A44C-B3D5-BE35D41A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437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Frontend (client side) – what we see in a browser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The user of the internet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UX/UI – user experience, user interface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HTML/CSS/JavaScript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Backend (server side) – the logic under the hood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Databases, login information/storage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Ability for the user to make permanent updates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Python/Ruby on Rails/Node.js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0D85B-711F-0F41-B91C-91CB062F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2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The Internet in a nutshell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DE6997-80BE-4844-99F3-37D1DEF2F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8842" y="1902619"/>
            <a:ext cx="9965558" cy="46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The Internet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6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lvl="1"/>
            <a:r>
              <a:rPr lang="en-US" sz="2800" dirty="0">
                <a:latin typeface="Bookman Old Style" panose="02050604050505020204" pitchFamily="18" charset="0"/>
              </a:rPr>
              <a:t>Broken down into two major components:</a:t>
            </a:r>
          </a:p>
          <a:p>
            <a:pPr lvl="2"/>
            <a:r>
              <a:rPr lang="en-US" sz="2400" dirty="0">
                <a:latin typeface="Bookman Old Style" panose="02050604050505020204" pitchFamily="18" charset="0"/>
              </a:rPr>
              <a:t>The client side (your computer)</a:t>
            </a:r>
          </a:p>
          <a:p>
            <a:pPr lvl="2"/>
            <a:r>
              <a:rPr lang="en-US" sz="2400" dirty="0">
                <a:latin typeface="Bookman Old Style" panose="02050604050505020204" pitchFamily="18" charset="0"/>
              </a:rPr>
              <a:t>The server side (where the webpage is stored)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The client side request contains a destination and an action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URL is human friendly way to read an IP address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DNS acts like a phone book to map the URL to the IP address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The server will return the information broken into small packages (1000-1500 bytes)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The packets may travel different routes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All requests receive a response, even if it is an error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The Internet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6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US" sz="2800" dirty="0">
                <a:latin typeface="Bookman Old Style" panose="02050604050505020204" pitchFamily="18" charset="0"/>
              </a:rPr>
              <a:t>A page that loads in less than </a:t>
            </a:r>
            <a:r>
              <a:rPr lang="en-US" sz="2800" b="1" dirty="0">
                <a:latin typeface="Bookman Old Style" panose="02050604050505020204" pitchFamily="18" charset="0"/>
              </a:rPr>
              <a:t>100 milliseconds </a:t>
            </a:r>
            <a:r>
              <a:rPr lang="en-US" sz="2800" dirty="0">
                <a:latin typeface="Bookman Old Style" panose="02050604050505020204" pitchFamily="18" charset="0"/>
              </a:rPr>
              <a:t>appears to the user as an instantaneous response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After </a:t>
            </a:r>
            <a:r>
              <a:rPr lang="en-US" sz="2800" b="1" dirty="0">
                <a:latin typeface="Bookman Old Style" panose="02050604050505020204" pitchFamily="18" charset="0"/>
              </a:rPr>
              <a:t>1 second </a:t>
            </a:r>
            <a:r>
              <a:rPr lang="en-US" sz="2800" dirty="0">
                <a:latin typeface="Bookman Old Style" panose="02050604050505020204" pitchFamily="18" charset="0"/>
              </a:rPr>
              <a:t>a user can detect a delay, but still feel in control of the experience and don’t lose train of thought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According to a study conducted by Google, 53% of visits are abandoned if a mobile site takes longer than </a:t>
            </a:r>
            <a:r>
              <a:rPr lang="en-US" sz="2800" b="1" dirty="0">
                <a:latin typeface="Bookman Old Style" panose="02050604050505020204" pitchFamily="18" charset="0"/>
              </a:rPr>
              <a:t>3 seconds</a:t>
            </a:r>
            <a:r>
              <a:rPr lang="en-US" sz="2800" dirty="0">
                <a:latin typeface="Bookman Old Style" panose="02050604050505020204" pitchFamily="18" charset="0"/>
              </a:rPr>
              <a:t> to load</a:t>
            </a:r>
          </a:p>
          <a:p>
            <a:pPr lvl="1"/>
            <a:endParaRPr lang="en-US" sz="2600" dirty="0">
              <a:latin typeface="Bookman Old Style" panose="02050604050505020204" pitchFamily="18" charset="0"/>
            </a:endParaRPr>
          </a:p>
          <a:p>
            <a:pPr marL="457200" lvl="1" indent="0">
              <a:buNone/>
            </a:pPr>
            <a:endParaRPr lang="en-US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B92-F610-3F48-93AF-E9220C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Text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645F-E153-3E45-A9B5-2831B7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6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457200" lvl="1" indent="0" algn="ctr">
              <a:buNone/>
            </a:pPr>
            <a:r>
              <a:rPr lang="en-US" sz="2800" b="1" dirty="0">
                <a:latin typeface="Bookman Old Style" panose="02050604050505020204" pitchFamily="18" charset="0"/>
              </a:rPr>
              <a:t>word processor : document :: text editor : code</a:t>
            </a:r>
          </a:p>
          <a:p>
            <a:pPr marL="457200" lvl="1" indent="0">
              <a:buNone/>
            </a:pPr>
            <a:endParaRPr lang="en-US" sz="2800" b="1" dirty="0">
              <a:latin typeface="Bookman Old Style" panose="02050604050505020204" pitchFamily="18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Bookman Old Style" panose="02050604050505020204" pitchFamily="18" charset="0"/>
              </a:rPr>
              <a:t>Atom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Developed by </a:t>
            </a:r>
            <a:r>
              <a:rPr lang="en-US" sz="2800" dirty="0" err="1">
                <a:latin typeface="Bookman Old Style" panose="02050604050505020204" pitchFamily="18" charset="0"/>
              </a:rPr>
              <a:t>github</a:t>
            </a:r>
            <a:endParaRPr lang="en-US" sz="2800" dirty="0">
              <a:latin typeface="Bookman Old Style" panose="02050604050505020204" pitchFamily="18" charset="0"/>
            </a:endParaRP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Free to download online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Open source, strong community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Mac/Windows compatible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Customizable with snippets and packages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Beginner friendly</a:t>
            </a:r>
          </a:p>
          <a:p>
            <a:pPr lvl="1"/>
            <a:r>
              <a:rPr lang="en-US" sz="2800" dirty="0">
                <a:hlinkClick r:id="rId3"/>
              </a:rPr>
              <a:t>https://flight-manual.atom.io/</a:t>
            </a:r>
            <a:endParaRPr lang="en-US" sz="2800" dirty="0">
              <a:latin typeface="Bookman Old Style" panose="02050604050505020204" pitchFamily="18" charset="0"/>
            </a:endParaRPr>
          </a:p>
          <a:p>
            <a:pPr marL="457200" lvl="1" indent="0">
              <a:buNone/>
            </a:pPr>
            <a:endParaRPr lang="en-US" b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6F51-8AB2-7742-AF2A-C29DF2AE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577056"/>
            <a:ext cx="21336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3F270-E2C2-224C-BA84-573A9731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641" y="2758477"/>
            <a:ext cx="2264763" cy="22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9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25346</TotalTime>
  <Words>1484</Words>
  <Application>Microsoft Macintosh PowerPoint</Application>
  <PresentationFormat>Widescreen</PresentationFormat>
  <Paragraphs>240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What exactly are we doing here?</vt:lpstr>
      <vt:lpstr>Why learn programming?</vt:lpstr>
      <vt:lpstr>Programming Languages</vt:lpstr>
      <vt:lpstr>Programming Languages</vt:lpstr>
      <vt:lpstr>The Internet in a nutshell</vt:lpstr>
      <vt:lpstr>The Internet in a nutshell</vt:lpstr>
      <vt:lpstr>The Internet in a nutshell</vt:lpstr>
      <vt:lpstr>Text Editor</vt:lpstr>
      <vt:lpstr>Developer Tools</vt:lpstr>
      <vt:lpstr>Naming Convention</vt:lpstr>
      <vt:lpstr>HTML</vt:lpstr>
      <vt:lpstr>HTML Setup</vt:lpstr>
      <vt:lpstr>Lorem Ipsum</vt:lpstr>
      <vt:lpstr>HTML Example</vt:lpstr>
      <vt:lpstr>CSS</vt:lpstr>
      <vt:lpstr>Style Attributes</vt:lpstr>
      <vt:lpstr>Style Attributes Examples</vt:lpstr>
      <vt:lpstr>JS</vt:lpstr>
      <vt:lpstr>Coding in JS</vt:lpstr>
      <vt:lpstr>JS Basics</vt:lpstr>
      <vt:lpstr>JS Basics</vt:lpstr>
      <vt:lpstr>Script Attributes</vt:lpstr>
      <vt:lpstr>JavaScript Example</vt:lpstr>
      <vt:lpstr>Challenge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Proctor</dc:creator>
  <cp:lastModifiedBy>Sarah Proctor</cp:lastModifiedBy>
  <cp:revision>62</cp:revision>
  <dcterms:created xsi:type="dcterms:W3CDTF">2019-03-13T15:00:47Z</dcterms:created>
  <dcterms:modified xsi:type="dcterms:W3CDTF">2019-09-25T03:25:26Z</dcterms:modified>
</cp:coreProperties>
</file>